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Pretendard Bold"/>
      <p:bold r:id="rId33"/>
    </p:embeddedFont>
    <p:embeddedFont>
      <p:font typeface="Gmarket Sans Bold"/>
      <p:bold r:id="rId34"/>
    </p:embeddedFont>
    <p:embeddedFont>
      <p:font typeface="Pretendard Regular"/>
      <p:regular r:id="rId35"/>
    </p:embeddedFont>
    <p:embeddedFont>
      <p:font typeface="Gmarket Sans Medium"/>
      <p:regular r:id="rId36"/>
    </p:embeddedFont>
    <p:embeddedFont>
      <p:font typeface="Pretendard SemiBold"/>
      <p:bold r:id="rId37"/>
    </p:embeddedFont>
    <p:embeddedFont>
      <p:font typeface="Pretendard Medium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1.fntdata" Type="http://schemas.openxmlformats.org/officeDocument/2006/relationships/font"/><Relationship Id="rId34" Target="fonts/font2.fntdata" Type="http://schemas.openxmlformats.org/officeDocument/2006/relationships/font"/><Relationship Id="rId35" Target="fonts/font3.fntdata" Type="http://schemas.openxmlformats.org/officeDocument/2006/relationships/font"/><Relationship Id="rId36" Target="fonts/font4.fntdata" Type="http://schemas.openxmlformats.org/officeDocument/2006/relationships/font"/><Relationship Id="rId37" Target="fonts/font5.fntdata" Type="http://schemas.openxmlformats.org/officeDocument/2006/relationships/font"/><Relationship Id="rId38" Target="fonts/font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1.png" Type="http://schemas.openxmlformats.org/officeDocument/2006/relationships/image"/><Relationship Id="rId6" Target="../media/image40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14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813300" y="3314700"/>
            <a:ext cx="86741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웹</a:t>
            </a:r>
            <a:r>
              <a:rPr lang="en-US" sz="69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기술</a:t>
            </a:r>
            <a:r>
              <a:rPr lang="en-US" sz="69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프로젝트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16400" y="4635500"/>
            <a:ext cx="9842500" cy="147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6360"/>
              </a:lnSpc>
            </a:pPr>
            <a:r>
              <a:rPr lang="ko-KR" sz="12500" b="false" i="false" u="none" strike="noStrike" spc="-1200">
                <a:solidFill>
                  <a:srgbClr val="617995"/>
                </a:solidFill>
                <a:ea typeface="Gmarket Sans Bold"/>
              </a:rPr>
              <a:t>마음</a:t>
            </a:r>
            <a:r>
              <a:rPr lang="en-US" sz="12500" b="false" i="false" u="none" strike="noStrike" spc="-1200">
                <a:solidFill>
                  <a:srgbClr val="617995"/>
                </a:solidFill>
                <a:latin typeface="Gmarket Sans Bold"/>
              </a:rPr>
              <a:t> </a:t>
            </a:r>
            <a:r>
              <a:rPr lang="ko-KR" sz="12500" b="false" i="false" u="none" strike="noStrike" spc="-1200">
                <a:solidFill>
                  <a:srgbClr val="617995"/>
                </a:solidFill>
                <a:ea typeface="Gmarket Sans Bold"/>
              </a:rPr>
              <a:t>캔버스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05600" y="6248400"/>
            <a:ext cx="4864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300" b="false" i="false" u="none" strike="noStrike" spc="-200">
                <a:solidFill>
                  <a:srgbClr val="000000"/>
                </a:solidFill>
                <a:ea typeface="Pretendard Regular"/>
              </a:rPr>
              <a:t>청소년을</a:t>
            </a:r>
            <a:r>
              <a:rPr lang="en-US" sz="23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3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000000"/>
                </a:solidFill>
                <a:ea typeface="Pretendard Regular"/>
              </a:rPr>
              <a:t>마음</a:t>
            </a:r>
            <a:r>
              <a:rPr lang="en-US" sz="23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000000"/>
                </a:solidFill>
                <a:ea typeface="Pretendard Regular"/>
              </a:rPr>
              <a:t>건강</a:t>
            </a:r>
            <a:r>
              <a:rPr lang="en-US" sz="23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3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000000"/>
                </a:solidFill>
                <a:ea typeface="Pretendard Regular"/>
              </a:rPr>
              <a:t>플랫폼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34800" y="8509000"/>
            <a:ext cx="5981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Pretendard Bold"/>
              </a:rPr>
              <a:t>삼성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Bold"/>
              </a:rPr>
              <a:t>청년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Bold"/>
              </a:rPr>
              <a:t> SW · AI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Bold"/>
              </a:rPr>
              <a:t>아카데미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Bold"/>
              </a:rPr>
              <a:t> 13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Bold"/>
              </a:rPr>
              <a:t>기</a:t>
            </a:r>
          </a:p>
          <a:p>
            <a:pPr algn="r" lvl="0">
              <a:lnSpc>
                <a:spcPct val="83000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Pretendard Bold"/>
              </a:rPr>
              <a:t>E108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Bold"/>
              </a:rPr>
              <a:t>테토남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46600" y="2654300"/>
            <a:ext cx="9194800" cy="7289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054600" y="1473200"/>
            <a:ext cx="819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아키텍처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46600" y="2654300"/>
            <a:ext cx="9194800" cy="7289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4800" y="3543300"/>
            <a:ext cx="15151100" cy="321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077200" y="6438900"/>
            <a:ext cx="1739900" cy="1193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054600" y="1473200"/>
            <a:ext cx="819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아키텍처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63700" y="1841500"/>
            <a:ext cx="14960600" cy="8318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054600" y="736600"/>
            <a:ext cx="819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아키텍처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63700" y="1841500"/>
            <a:ext cx="14960600" cy="831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" y="2870200"/>
            <a:ext cx="8851900" cy="6451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054600" y="736600"/>
            <a:ext cx="819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아키텍처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39300" y="5626100"/>
            <a:ext cx="8293100" cy="81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예약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기능에서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동시성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제어</a:t>
            </a: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0">
            <a:off x="9105900" y="3149600"/>
            <a:ext cx="8940800" cy="5524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525000" y="5410200"/>
            <a:ext cx="82677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House(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집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)-Tree(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나무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)-Person(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사람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그림을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내적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심리를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분석하는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A3200"/>
                </a:solidFill>
                <a:ea typeface="Pretendard Regular"/>
              </a:rPr>
              <a:t>심리</a:t>
            </a:r>
            <a:r>
              <a:rPr lang="en-US" sz="3000" b="false" i="false" u="none" strike="noStrike">
                <a:solidFill>
                  <a:srgbClr val="FA32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A3200"/>
                </a:solidFill>
                <a:ea typeface="Pretendard Regular"/>
              </a:rPr>
              <a:t>투사</a:t>
            </a:r>
            <a:r>
              <a:rPr lang="en-US" sz="3000" b="false" i="false" u="none" strike="noStrike">
                <a:solidFill>
                  <a:srgbClr val="FA32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A3200"/>
                </a:solidFill>
                <a:ea typeface="Pretendard Regular"/>
              </a:rPr>
              <a:t>검사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5000" y="3771900"/>
            <a:ext cx="3568700" cy="86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900" b="false" i="false" u="none" strike="noStrike">
                <a:solidFill>
                  <a:srgbClr val="000000"/>
                </a:solidFill>
                <a:latin typeface="Pretendard Bold"/>
              </a:rPr>
              <a:t>HTP </a:t>
            </a:r>
            <a:r>
              <a:rPr lang="ko-KR" sz="4900" b="false" i="false" u="none" strike="noStrike">
                <a:solidFill>
                  <a:srgbClr val="000000"/>
                </a:solidFill>
                <a:ea typeface="Pretendard Bold"/>
              </a:rPr>
              <a:t>검사란</a:t>
            </a:r>
            <a:r>
              <a:rPr lang="en-US" sz="4900" b="false" i="false" u="none" strike="noStrike">
                <a:solidFill>
                  <a:srgbClr val="000000"/>
                </a:solidFill>
                <a:latin typeface="Pretendard Bold"/>
              </a:rPr>
              <a:t>?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1500" y="2908300"/>
            <a:ext cx="8216900" cy="5969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866900" y="13589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AI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활용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심리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분석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5500" y="1752600"/>
            <a:ext cx="6769100" cy="839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94600" y="3098800"/>
            <a:ext cx="10121900" cy="568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892300" y="8001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AI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활용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심리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분석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1500" y="2692400"/>
            <a:ext cx="6553200" cy="650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32700" y="3302000"/>
            <a:ext cx="10121900" cy="568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36800" y="4457700"/>
            <a:ext cx="13614400" cy="3276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66900" y="13589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AI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활용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심리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분석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76600" y="5651500"/>
            <a:ext cx="117983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500" b="false" i="false" u="none" strike="noStrike">
                <a:solidFill>
                  <a:srgbClr val="FFFFFF"/>
                </a:solidFill>
                <a:ea typeface="Pretendard Bold"/>
              </a:rPr>
              <a:t>객체</a:t>
            </a:r>
            <a:r>
              <a:rPr lang="en-US" sz="5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500" b="false" i="false" u="none" strike="noStrike">
                <a:solidFill>
                  <a:srgbClr val="FFFFFF"/>
                </a:solidFill>
                <a:ea typeface="Pretendard Bold"/>
              </a:rPr>
              <a:t>탐지</a:t>
            </a:r>
            <a:r>
              <a:rPr lang="en-US" sz="5500" b="false" i="false" u="none" strike="noStrike">
                <a:solidFill>
                  <a:srgbClr val="FFFFFF"/>
                </a:solidFill>
                <a:latin typeface="Pretendard Bold"/>
              </a:rPr>
              <a:t> + </a:t>
            </a:r>
            <a:r>
              <a:rPr lang="en-US" sz="5500" b="false" i="false" u="none" strike="noStrike">
                <a:solidFill>
                  <a:srgbClr val="FFFFFF"/>
                </a:solidFill>
                <a:latin typeface="Pretendard Bold"/>
              </a:rPr>
              <a:t>RAG + LLM</a:t>
            </a:r>
            <a:r>
              <a:rPr lang="ko-KR" sz="5500" b="false" i="false" u="none" strike="noStrike">
                <a:solidFill>
                  <a:srgbClr val="FFFFFF"/>
                </a:solidFill>
                <a:ea typeface="Pretendard Bold"/>
              </a:rPr>
              <a:t>을</a:t>
            </a:r>
            <a:r>
              <a:rPr lang="en-US" sz="5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500" b="false" i="false" u="none" strike="noStrike">
                <a:solidFill>
                  <a:srgbClr val="FFFFFF"/>
                </a:solidFill>
                <a:ea typeface="Pretendard Bold"/>
              </a:rPr>
              <a:t>통해</a:t>
            </a:r>
            <a:r>
              <a:rPr lang="en-US" sz="5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500" b="false" i="false" u="none" strike="noStrike">
                <a:solidFill>
                  <a:srgbClr val="FFFFFF"/>
                </a:solidFill>
                <a:ea typeface="Pretendard Bold"/>
              </a:rPr>
              <a:t>결과</a:t>
            </a:r>
            <a:r>
              <a:rPr lang="en-US" sz="5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500" b="false" i="false" u="none" strike="noStrike">
                <a:solidFill>
                  <a:srgbClr val="FFFFFF"/>
                </a:solidFill>
                <a:ea typeface="Pretendard Bold"/>
              </a:rPr>
              <a:t>도출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1917700" y="2349500"/>
            <a:ext cx="6972300" cy="889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146300" y="2527300"/>
            <a:ext cx="67945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FFFFFF"/>
                </a:solidFill>
                <a:latin typeface="Pretendard Bold"/>
              </a:rPr>
              <a:t>5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Bold"/>
              </a:rPr>
              <a:t>가지의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Bold"/>
              </a:rPr>
              <a:t>세분화된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Bold"/>
              </a:rPr>
              <a:t>설문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Bold"/>
              </a:rPr>
              <a:t> ·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Bold"/>
              </a:rPr>
              <a:t>그림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Bold"/>
              </a:rPr>
              <a:t>분석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Bold"/>
              </a:rPr>
              <a:t>활용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9398000" y="2349500"/>
            <a:ext cx="6972300" cy="889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499600" y="2527300"/>
            <a:ext cx="67691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FFFFFF"/>
                </a:solidFill>
                <a:ea typeface="Pretendard Bold"/>
              </a:rPr>
              <a:t>정보들을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Bold"/>
              </a:rPr>
              <a:t>활용한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Bold"/>
              </a:rPr>
              <a:t>전문가와의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Bold"/>
              </a:rPr>
              <a:t>상담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17500" y="3530600"/>
            <a:ext cx="8826500" cy="532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0" y="3530600"/>
            <a:ext cx="8826500" cy="5321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841500" y="8001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고도화된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심리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상담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987800" y="1778000"/>
            <a:ext cx="10680700" cy="8331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41500" y="8001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사용자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맞춤형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커뮤니티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987800" y="1778000"/>
            <a:ext cx="10680700" cy="8331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41500" y="8001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사용자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맞춤형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커뮤니티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40400" y="4635500"/>
            <a:ext cx="7162800" cy="1041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익명의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힘을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빌려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평소에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말하기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힘든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말들을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꺼내며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위로받을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소통의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창구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64000" y="3632200"/>
            <a:ext cx="10515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익명을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통한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대화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창구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07000" y="7912100"/>
            <a:ext cx="8216900" cy="1041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전문가와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상담까지는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하기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싫거나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힘들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일반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사용자들은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상담사와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소통하는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게시판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운영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64000" y="6870700"/>
            <a:ext cx="10515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전문가와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상담은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힘들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때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27305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787900" y="5435600"/>
            <a:ext cx="46482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16600" y="6756400"/>
            <a:ext cx="36195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1231900"/>
            <a:ext cx="17780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7700" y="3670300"/>
            <a:ext cx="4025900" cy="4699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en-US" sz="5000" b="false" i="false" u="none" strike="noStrike" spc="-300">
                <a:solidFill>
                  <a:srgbClr val="617995"/>
                </a:solidFill>
                <a:latin typeface="Pretendard SemiBold"/>
              </a:rPr>
              <a:t>1. </a:t>
            </a:r>
            <a:r>
              <a:rPr lang="ko-KR" sz="5000" b="false" i="false" u="none" strike="noStrike" spc="-300">
                <a:solidFill>
                  <a:srgbClr val="617995"/>
                </a:solidFill>
                <a:ea typeface="Pretendard SemiBold"/>
              </a:rPr>
              <a:t>팀원</a:t>
            </a:r>
            <a:r>
              <a:rPr lang="en-US" sz="5000" b="false" i="false" u="none" strike="noStrike" spc="-3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5000" b="false" i="false" u="none" strike="noStrike" spc="-300">
                <a:solidFill>
                  <a:srgbClr val="617995"/>
                </a:solidFill>
                <a:ea typeface="Pretendard SemiBold"/>
              </a:rPr>
              <a:t>소개</a:t>
            </a:r>
          </a:p>
          <a:p>
            <a:pPr algn="l" lvl="0">
              <a:lnSpc>
                <a:spcPct val="166000"/>
              </a:lnSpc>
            </a:pPr>
            <a:r>
              <a:rPr lang="en-US" sz="5000" b="false" i="false" u="none" strike="noStrike" spc="-300">
                <a:solidFill>
                  <a:srgbClr val="617995"/>
                </a:solidFill>
                <a:latin typeface="Pretendard SemiBold"/>
              </a:rPr>
              <a:t>2. </a:t>
            </a:r>
            <a:r>
              <a:rPr lang="ko-KR" sz="5000" b="false" i="false" u="none" strike="noStrike" spc="-300">
                <a:solidFill>
                  <a:srgbClr val="617995"/>
                </a:solidFill>
                <a:ea typeface="Pretendard SemiBold"/>
              </a:rPr>
              <a:t>기획</a:t>
            </a:r>
            <a:r>
              <a:rPr lang="en-US" sz="5000" b="false" i="false" u="none" strike="noStrike" spc="-3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5000" b="false" i="false" u="none" strike="noStrike" spc="-300">
                <a:solidFill>
                  <a:srgbClr val="617995"/>
                </a:solidFill>
                <a:ea typeface="Pretendard SemiBold"/>
              </a:rPr>
              <a:t>의도</a:t>
            </a:r>
          </a:p>
          <a:p>
            <a:pPr algn="l" lvl="0">
              <a:lnSpc>
                <a:spcPct val="166000"/>
              </a:lnSpc>
            </a:pPr>
            <a:r>
              <a:rPr lang="en-US" sz="5000" b="false" i="false" u="none" strike="noStrike" spc="-300">
                <a:solidFill>
                  <a:srgbClr val="617995"/>
                </a:solidFill>
                <a:latin typeface="Pretendard SemiBold"/>
              </a:rPr>
              <a:t>3. </a:t>
            </a:r>
            <a:r>
              <a:rPr lang="ko-KR" sz="5000" b="false" i="false" u="none" strike="noStrike" spc="-300">
                <a:solidFill>
                  <a:srgbClr val="617995"/>
                </a:solidFill>
                <a:ea typeface="Pretendard SemiBold"/>
              </a:rPr>
              <a:t>프로젝트</a:t>
            </a:r>
            <a:r>
              <a:rPr lang="en-US" sz="5000" b="false" i="false" u="none" strike="noStrike" spc="-3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5000" b="false" i="false" u="none" strike="noStrike" spc="-300">
                <a:solidFill>
                  <a:srgbClr val="617995"/>
                </a:solidFill>
                <a:ea typeface="Pretendard SemiBold"/>
              </a:rPr>
              <a:t>소개</a:t>
            </a:r>
          </a:p>
          <a:p>
            <a:pPr algn="l" lvl="0">
              <a:lnSpc>
                <a:spcPct val="166000"/>
              </a:lnSpc>
            </a:pPr>
            <a:r>
              <a:rPr lang="en-US" sz="5000" b="false" i="false" u="none" strike="noStrike" spc="-300">
                <a:solidFill>
                  <a:srgbClr val="617995"/>
                </a:solidFill>
                <a:latin typeface="Pretendard SemiBold"/>
              </a:rPr>
              <a:t>4. </a:t>
            </a:r>
            <a:r>
              <a:rPr lang="ko-KR" sz="5000" b="false" i="false" u="none" strike="noStrike" spc="-300">
                <a:solidFill>
                  <a:srgbClr val="617995"/>
                </a:solidFill>
                <a:ea typeface="Pretendard SemiBold"/>
              </a:rPr>
              <a:t>기대</a:t>
            </a:r>
            <a:r>
              <a:rPr lang="en-US" sz="5000" b="false" i="false" u="none" strike="noStrike" spc="-3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5000" b="false" i="false" u="none" strike="noStrike" spc="-300">
                <a:solidFill>
                  <a:srgbClr val="617995"/>
                </a:solidFill>
                <a:ea typeface="Pretendard SemiBold"/>
              </a:rPr>
              <a:t>효과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64700" y="5029200"/>
            <a:ext cx="44069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파악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페르소나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설정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방안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64700" y="6146800"/>
            <a:ext cx="1600200" cy="120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아키텍처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세부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1028700"/>
            <a:ext cx="15773400" cy="9258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41500" y="8001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편리한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UI ·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접근성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향상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1028700"/>
            <a:ext cx="15773400" cy="9258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41500" y="8001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편리한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UI ·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접근성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향상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33800" y="4699000"/>
            <a:ext cx="10820400" cy="1092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사이드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바와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간편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버튼을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PC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태블릿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간편하게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활용하고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기록을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UI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21100" y="3657600"/>
            <a:ext cx="108331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200" b="false" i="false" u="none" strike="noStrike">
                <a:solidFill>
                  <a:srgbClr val="000000"/>
                </a:solidFill>
                <a:ea typeface="Pretendard Bold"/>
              </a:rPr>
              <a:t>사이드</a:t>
            </a:r>
            <a:r>
              <a:rPr lang="en-US" sz="4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Pretendard Bold"/>
              </a:rPr>
              <a:t>바</a:t>
            </a:r>
            <a:r>
              <a:rPr lang="en-US" sz="4200" b="false" i="false" u="none" strike="noStrike">
                <a:solidFill>
                  <a:srgbClr val="000000"/>
                </a:solidFill>
                <a:latin typeface="Pretendard Bold"/>
              </a:rPr>
              <a:t> · </a:t>
            </a:r>
            <a:r>
              <a:rPr lang="ko-KR" sz="4200" b="false" i="false" u="none" strike="noStrike">
                <a:solidFill>
                  <a:srgbClr val="000000"/>
                </a:solidFill>
                <a:ea typeface="Pretendard Bold"/>
              </a:rPr>
              <a:t>간편</a:t>
            </a:r>
            <a:r>
              <a:rPr lang="en-US" sz="4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Pretendard Bold"/>
              </a:rPr>
              <a:t>버튼</a:t>
            </a:r>
            <a:r>
              <a:rPr lang="en-US" sz="4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Pretendard Bold"/>
              </a:rPr>
              <a:t>활용</a:t>
            </a:r>
            <a:r>
              <a:rPr lang="en-US" sz="4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Pretendard Bold"/>
              </a:rPr>
              <a:t>편리한</a:t>
            </a:r>
            <a:r>
              <a:rPr lang="en-US" sz="4200" b="false" i="false" u="none" strike="noStrike">
                <a:solidFill>
                  <a:srgbClr val="000000"/>
                </a:solidFill>
                <a:latin typeface="Pretendard Bold"/>
              </a:rPr>
              <a:t> UI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33800" y="8039100"/>
            <a:ext cx="104521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심리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상담이라는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기능에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맞게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따뜻한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색감과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깔끔한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이모티콘을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활용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21100" y="6997700"/>
            <a:ext cx="108331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200" b="false" i="false" u="none" strike="noStrike">
                <a:solidFill>
                  <a:srgbClr val="000000"/>
                </a:solidFill>
                <a:ea typeface="Pretendard Bold"/>
              </a:rPr>
              <a:t>따뜻한</a:t>
            </a:r>
            <a:r>
              <a:rPr lang="en-US" sz="4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Pretendard Bold"/>
              </a:rPr>
              <a:t>색감의</a:t>
            </a:r>
            <a:r>
              <a:rPr lang="en-US" sz="42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Pretendard Bold"/>
              </a:rPr>
              <a:t>디자인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43100" y="2590800"/>
            <a:ext cx="6692900" cy="7493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588500" y="5359400"/>
            <a:ext cx="8394700" cy="200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5100" b="true" i="false" u="none" strike="noStrike" spc="-100">
                <a:solidFill>
                  <a:srgbClr val="000000"/>
                </a:solidFill>
                <a:ea typeface="Pretendard Bold"/>
              </a:rPr>
              <a:t>상담</a:t>
            </a:r>
            <a:r>
              <a:rPr lang="en-US" sz="51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100" b="true" i="false" u="none" strike="noStrike" spc="-100">
                <a:solidFill>
                  <a:srgbClr val="000000"/>
                </a:solidFill>
                <a:ea typeface="Pretendard Bold"/>
              </a:rPr>
              <a:t>내역</a:t>
            </a:r>
            <a:r>
              <a:rPr lang="en-US" sz="51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100" b="true" i="false" u="none" strike="noStrike" spc="-10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51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100" b="true" i="false" u="none" strike="noStrike" spc="-100">
                <a:solidFill>
                  <a:srgbClr val="000000"/>
                </a:solidFill>
                <a:ea typeface="Pretendard Bold"/>
              </a:rPr>
              <a:t>일정</a:t>
            </a:r>
            <a:r>
              <a:rPr lang="en-US" sz="5100" b="true" i="false" u="none" strike="noStrike" spc="-10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5100" b="true" i="false" u="none" strike="noStrike" spc="-100">
                <a:solidFill>
                  <a:srgbClr val="000000"/>
                </a:solidFill>
                <a:ea typeface="Pretendard Bold"/>
              </a:rPr>
              <a:t>세부</a:t>
            </a:r>
            <a:r>
              <a:rPr lang="en-US" sz="51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100" b="true" i="false" u="none" strike="noStrike" spc="-100">
                <a:solidFill>
                  <a:srgbClr val="000000"/>
                </a:solidFill>
                <a:ea typeface="Pretendard Bold"/>
              </a:rPr>
              <a:t>기록</a:t>
            </a:r>
            <a:r>
              <a:rPr lang="en-US" sz="51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100" b="true" i="false" u="none" strike="noStrike" spc="-100">
                <a:solidFill>
                  <a:srgbClr val="000000"/>
                </a:solidFill>
                <a:ea typeface="Pretendard Bold"/>
              </a:rPr>
              <a:t>확인</a:t>
            </a:r>
          </a:p>
          <a:p>
            <a:pPr algn="l" lvl="0">
              <a:lnSpc>
                <a:spcPct val="139440"/>
              </a:lnSpc>
            </a:pPr>
            <a:r>
              <a:rPr lang="en-US" sz="5100" b="true" i="false" u="none" strike="noStrike" spc="-100">
                <a:solidFill>
                  <a:srgbClr val="000000"/>
                </a:solidFill>
                <a:latin typeface="Pretendard Bold"/>
              </a:rPr>
              <a:t/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54200" y="17145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마이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페이지를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통한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일정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·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기록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관리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43100" y="2463800"/>
            <a:ext cx="6769100" cy="7569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54200" y="17145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마이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페이지를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통한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일정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·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기록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관리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31500" y="5194300"/>
            <a:ext cx="5422900" cy="2171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5500" b="true" i="false" u="none" strike="noStrike" spc="-100">
                <a:solidFill>
                  <a:srgbClr val="000000"/>
                </a:solidFill>
                <a:ea typeface="Pretendard Bold"/>
              </a:rPr>
              <a:t>이전</a:t>
            </a:r>
            <a:r>
              <a:rPr lang="en-US" sz="55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500" b="true" i="false" u="none" strike="noStrike" spc="-100">
                <a:solidFill>
                  <a:srgbClr val="000000"/>
                </a:solidFill>
                <a:ea typeface="Pretendard Bold"/>
              </a:rPr>
              <a:t>검진</a:t>
            </a:r>
            <a:r>
              <a:rPr lang="en-US" sz="55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500" b="true" i="false" u="none" strike="noStrike" spc="-100">
                <a:solidFill>
                  <a:srgbClr val="000000"/>
                </a:solidFill>
                <a:ea typeface="Pretendard Bold"/>
              </a:rPr>
              <a:t>내역</a:t>
            </a:r>
            <a:r>
              <a:rPr lang="en-US" sz="55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500" b="true" i="false" u="none" strike="noStrike" spc="-100">
                <a:solidFill>
                  <a:srgbClr val="000000"/>
                </a:solidFill>
                <a:ea typeface="Pretendard Bold"/>
              </a:rPr>
              <a:t>확인</a:t>
            </a:r>
          </a:p>
          <a:p>
            <a:pPr algn="l" lvl="0">
              <a:lnSpc>
                <a:spcPct val="139440"/>
              </a:lnSpc>
            </a:pPr>
            <a:r>
              <a:rPr lang="en-US" sz="5500" b="true" i="false" u="none" strike="noStrike" spc="-100">
                <a:solidFill>
                  <a:srgbClr val="000000"/>
                </a:solidFill>
                <a:latin typeface="Pretendard Bold"/>
              </a:rPr>
              <a:t/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43100" y="2616200"/>
            <a:ext cx="6692900" cy="7493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54200" y="17145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마이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페이지를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통한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일정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·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기록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관리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72700" y="5435600"/>
            <a:ext cx="7175500" cy="193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4900" b="true" i="false" u="none" strike="noStrike" spc="-100">
                <a:solidFill>
                  <a:srgbClr val="000000"/>
                </a:solidFill>
                <a:ea typeface="Pretendard Bold"/>
              </a:rPr>
              <a:t>상담</a:t>
            </a:r>
            <a:r>
              <a:rPr lang="en-US" sz="49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900" b="true" i="false" u="none" strike="noStrike" spc="-100">
                <a:solidFill>
                  <a:srgbClr val="000000"/>
                </a:solidFill>
                <a:ea typeface="Pretendard Bold"/>
              </a:rPr>
              <a:t>전</a:t>
            </a:r>
            <a:r>
              <a:rPr lang="en-US" sz="49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900" b="true" i="false" u="none" strike="noStrike" spc="-100">
                <a:solidFill>
                  <a:srgbClr val="000000"/>
                </a:solidFill>
                <a:ea typeface="Pretendard Bold"/>
              </a:rPr>
              <a:t>모든</a:t>
            </a:r>
            <a:r>
              <a:rPr lang="en-US" sz="49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900" b="true" i="false" u="none" strike="noStrike" spc="-100">
                <a:solidFill>
                  <a:srgbClr val="000000"/>
                </a:solidFill>
                <a:ea typeface="Pretendard Bold"/>
              </a:rPr>
              <a:t>기록</a:t>
            </a:r>
            <a:r>
              <a:rPr lang="en-US" sz="49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900" b="true" i="false" u="none" strike="noStrike" spc="-100">
                <a:solidFill>
                  <a:srgbClr val="000000"/>
                </a:solidFill>
                <a:ea typeface="Pretendard Bold"/>
              </a:rPr>
              <a:t>모아서</a:t>
            </a:r>
            <a:r>
              <a:rPr lang="en-US" sz="49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900" b="true" i="false" u="none" strike="noStrike" spc="-100">
                <a:solidFill>
                  <a:srgbClr val="000000"/>
                </a:solidFill>
                <a:ea typeface="Pretendard Bold"/>
              </a:rPr>
              <a:t>비교</a:t>
            </a:r>
          </a:p>
          <a:p>
            <a:pPr algn="l" lvl="0">
              <a:lnSpc>
                <a:spcPct val="139440"/>
              </a:lnSpc>
            </a:pPr>
            <a:r>
              <a:rPr lang="en-US" sz="4900" b="true" i="false" u="none" strike="noStrike" spc="-100">
                <a:solidFill>
                  <a:srgbClr val="000000"/>
                </a:solidFill>
                <a:latin typeface="Pretendard Bold"/>
              </a:rPr>
              <a:t/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43000"/>
          </a:blip>
          <a:stretch>
            <a:fillRect/>
          </a:stretch>
        </p:blipFill>
        <p:spPr>
          <a:xfrm rot="0">
            <a:off x="-317500" y="3251200"/>
            <a:ext cx="18821400" cy="281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826000" y="4635500"/>
            <a:ext cx="18796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64000"/>
          </a:blip>
          <a:stretch>
            <a:fillRect/>
          </a:stretch>
        </p:blipFill>
        <p:spPr>
          <a:xfrm rot="0">
            <a:off x="-317500" y="6350000"/>
            <a:ext cx="18821400" cy="281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826000" y="7747000"/>
            <a:ext cx="18796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054600" y="1473200"/>
            <a:ext cx="819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기대</a:t>
            </a:r>
            <a:r>
              <a:rPr lang="en-US" sz="69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효과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200" y="3835400"/>
            <a:ext cx="5562600" cy="167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5400" b="false" i="false" u="none" strike="noStrike" spc="-400">
                <a:solidFill>
                  <a:srgbClr val="617995"/>
                </a:solidFill>
                <a:ea typeface="Pretendard SemiBold"/>
              </a:rPr>
              <a:t>심리</a:t>
            </a:r>
            <a:r>
              <a:rPr lang="en-US" sz="5400" b="false" i="false" u="none" strike="noStrike" spc="-4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5400" b="false" i="false" u="none" strike="noStrike" spc="-400">
                <a:solidFill>
                  <a:srgbClr val="617995"/>
                </a:solidFill>
                <a:ea typeface="Pretendard SemiBold"/>
              </a:rPr>
              <a:t>진단</a:t>
            </a:r>
            <a:r>
              <a:rPr lang="en-US" sz="5400" b="false" i="false" u="none" strike="noStrike" spc="-400">
                <a:solidFill>
                  <a:srgbClr val="617995"/>
                </a:solidFill>
                <a:latin typeface="Pretendard SemiBold"/>
              </a:rPr>
              <a:t> · </a:t>
            </a:r>
            <a:r>
              <a:rPr lang="ko-KR" sz="5400" b="false" i="false" u="none" strike="noStrike" spc="-400">
                <a:solidFill>
                  <a:srgbClr val="617995"/>
                </a:solidFill>
                <a:ea typeface="Pretendard SemiBold"/>
              </a:rPr>
              <a:t>상담</a:t>
            </a:r>
            <a:r>
              <a:rPr lang="en-US" sz="5400" b="false" i="false" u="none" strike="noStrike" spc="-400">
                <a:solidFill>
                  <a:srgbClr val="617995"/>
                </a:solidFill>
                <a:latin typeface="Pretendard SemiBold"/>
              </a:rPr>
              <a:t> </a:t>
            </a:r>
          </a:p>
          <a:p>
            <a:pPr algn="ctr" lvl="0">
              <a:lnSpc>
                <a:spcPct val="87149"/>
              </a:lnSpc>
            </a:pPr>
            <a:r>
              <a:rPr lang="ko-KR" sz="5400" b="false" i="false" u="none" strike="noStrike" spc="-400">
                <a:solidFill>
                  <a:srgbClr val="617995"/>
                </a:solidFill>
                <a:ea typeface="Pretendard SemiBold"/>
              </a:rPr>
              <a:t>신뢰도</a:t>
            </a:r>
            <a:r>
              <a:rPr lang="en-US" sz="5400" b="false" i="false" u="none" strike="noStrike" spc="-4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5400" b="false" i="false" u="none" strike="noStrike" spc="-400">
                <a:solidFill>
                  <a:srgbClr val="617995"/>
                </a:solidFill>
                <a:ea typeface="Pretendard SemiBold"/>
              </a:rPr>
              <a:t>증가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34100" y="4152900"/>
            <a:ext cx="12128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AI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모델을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활용한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그림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진단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과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간단하지만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다양한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심리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문답지를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통해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충분한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정보를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수집한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후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전문가와의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상담을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진행하여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진단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·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상담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전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과정에서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신뢰도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증가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38100" y="6934200"/>
            <a:ext cx="5549900" cy="167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5400" b="false" i="false" u="none" strike="noStrike" spc="-400">
                <a:solidFill>
                  <a:srgbClr val="617995"/>
                </a:solidFill>
                <a:ea typeface="Pretendard SemiBold"/>
              </a:rPr>
              <a:t>접근성</a:t>
            </a:r>
            <a:r>
              <a:rPr lang="en-US" sz="5400" b="false" i="false" u="none" strike="noStrike" spc="-4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5400" b="false" i="false" u="none" strike="noStrike" spc="-400">
                <a:solidFill>
                  <a:srgbClr val="617995"/>
                </a:solidFill>
                <a:ea typeface="Pretendard SemiBold"/>
              </a:rPr>
              <a:t>향상을</a:t>
            </a:r>
            <a:r>
              <a:rPr lang="en-US" sz="5400" b="false" i="false" u="none" strike="noStrike" spc="-4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5400" b="false" i="false" u="none" strike="noStrike" spc="-400">
                <a:solidFill>
                  <a:srgbClr val="617995"/>
                </a:solidFill>
                <a:ea typeface="Pretendard SemiBold"/>
              </a:rPr>
              <a:t>통한</a:t>
            </a:r>
            <a:r>
              <a:rPr lang="en-US" sz="5400" b="false" i="false" u="none" strike="noStrike" spc="-400">
                <a:solidFill>
                  <a:srgbClr val="617995"/>
                </a:solidFill>
                <a:latin typeface="Pretendard SemiBold"/>
              </a:rPr>
              <a:t> </a:t>
            </a:r>
          </a:p>
          <a:p>
            <a:pPr algn="ctr" lvl="0">
              <a:lnSpc>
                <a:spcPct val="87149"/>
              </a:lnSpc>
            </a:pPr>
            <a:r>
              <a:rPr lang="ko-KR" sz="5400" b="false" i="false" u="none" strike="noStrike" spc="-400">
                <a:solidFill>
                  <a:srgbClr val="617995"/>
                </a:solidFill>
                <a:ea typeface="Pretendard SemiBold"/>
              </a:rPr>
              <a:t>청소년</a:t>
            </a:r>
            <a:r>
              <a:rPr lang="en-US" sz="5400" b="false" i="false" u="none" strike="noStrike" spc="-4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5400" b="false" i="false" u="none" strike="noStrike" spc="-400">
                <a:solidFill>
                  <a:srgbClr val="617995"/>
                </a:solidFill>
                <a:ea typeface="Pretendard SemiBold"/>
              </a:rPr>
              <a:t>심리</a:t>
            </a:r>
            <a:r>
              <a:rPr lang="en-US" sz="5400" b="false" i="false" u="none" strike="noStrike" spc="-4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5400" b="false" i="false" u="none" strike="noStrike" spc="-400">
                <a:solidFill>
                  <a:srgbClr val="617995"/>
                </a:solidFill>
                <a:ea typeface="Pretendard SemiBold"/>
              </a:rPr>
              <a:t>상담</a:t>
            </a:r>
            <a:r>
              <a:rPr lang="en-US" sz="5400" b="false" i="false" u="none" strike="noStrike" spc="-4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5400" b="false" i="false" u="none" strike="noStrike" spc="-400">
                <a:solidFill>
                  <a:srgbClr val="617995"/>
                </a:solidFill>
                <a:ea typeface="Pretendard SemiBold"/>
              </a:rPr>
              <a:t>증가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34100" y="7264400"/>
            <a:ext cx="12128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청소년들에게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맞춘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깔끔하고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간편한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UI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와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태블릿에서도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활용이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간편한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플랫폼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으로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제작하여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 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태블릿을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활용하는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청소년들의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접근성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향상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43000"/>
          </a:blip>
          <a:stretch>
            <a:fillRect/>
          </a:stretch>
        </p:blipFill>
        <p:spPr>
          <a:xfrm rot="0">
            <a:off x="-266700" y="3378200"/>
            <a:ext cx="18821400" cy="281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876800" y="4762500"/>
            <a:ext cx="18669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64000"/>
          </a:blip>
          <a:stretch>
            <a:fillRect/>
          </a:stretch>
        </p:blipFill>
        <p:spPr>
          <a:xfrm rot="0">
            <a:off x="-203200" y="6515100"/>
            <a:ext cx="18821400" cy="281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876800" y="7874000"/>
            <a:ext cx="18669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054600" y="1473200"/>
            <a:ext cx="819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기대</a:t>
            </a:r>
            <a:r>
              <a:rPr lang="en-US" sz="69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효과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700" y="3975100"/>
            <a:ext cx="5562600" cy="166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5400" b="false" i="false" u="none" strike="noStrike" spc="-400">
                <a:solidFill>
                  <a:srgbClr val="617995"/>
                </a:solidFill>
                <a:ea typeface="Pretendard SemiBold"/>
              </a:rPr>
              <a:t>지속적인</a:t>
            </a:r>
            <a:r>
              <a:rPr lang="en-US" sz="5400" b="false" i="false" u="none" strike="noStrike" spc="-4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5400" b="false" i="false" u="none" strike="noStrike" spc="-400">
                <a:solidFill>
                  <a:srgbClr val="617995"/>
                </a:solidFill>
                <a:ea typeface="Pretendard SemiBold"/>
              </a:rPr>
              <a:t>관리를</a:t>
            </a:r>
            <a:r>
              <a:rPr lang="en-US" sz="5400" b="false" i="false" u="none" strike="noStrike" spc="-4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5400" b="false" i="false" u="none" strike="noStrike" spc="-400">
                <a:solidFill>
                  <a:srgbClr val="617995"/>
                </a:solidFill>
                <a:ea typeface="Pretendard SemiBold"/>
              </a:rPr>
              <a:t>통한</a:t>
            </a:r>
            <a:r>
              <a:rPr lang="en-US" sz="5400" b="false" i="false" u="none" strike="noStrike" spc="-4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5400" b="false" i="false" u="none" strike="noStrike" spc="-400">
                <a:solidFill>
                  <a:srgbClr val="617995"/>
                </a:solidFill>
                <a:ea typeface="Pretendard SemiBold"/>
              </a:rPr>
              <a:t>치료율</a:t>
            </a:r>
            <a:r>
              <a:rPr lang="en-US" sz="5400" b="false" i="false" u="none" strike="noStrike" spc="-4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5400" b="false" i="false" u="none" strike="noStrike" spc="-400">
                <a:solidFill>
                  <a:srgbClr val="617995"/>
                </a:solidFill>
                <a:ea typeface="Pretendard SemiBold"/>
              </a:rPr>
              <a:t>증가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84900" y="4038600"/>
            <a:ext cx="121285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마이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페이지를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통해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다가오는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상담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·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이전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진단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,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상담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내역을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관리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하며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해당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정보를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상담사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및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 </a:t>
            </a:r>
          </a:p>
          <a:p>
            <a:pPr algn="l" lvl="0">
              <a:lnSpc>
                <a:spcPct val="112050"/>
              </a:lnSpc>
            </a:pP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학생이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 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함께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활용하여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추이를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파악하며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지속적인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관리가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가능해짐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.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이를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통해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단발성의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상담이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아닌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꾸준한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 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관리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를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통해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치료율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증가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00" y="7061200"/>
            <a:ext cx="5549900" cy="166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5400" b="false" i="false" u="none" strike="noStrike" spc="-400">
                <a:solidFill>
                  <a:srgbClr val="617995"/>
                </a:solidFill>
                <a:ea typeface="Pretendard SemiBold"/>
              </a:rPr>
              <a:t>청소년을</a:t>
            </a:r>
            <a:r>
              <a:rPr lang="en-US" sz="5400" b="false" i="false" u="none" strike="noStrike" spc="-4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5400" b="false" i="false" u="none" strike="noStrike" spc="-400">
                <a:solidFill>
                  <a:srgbClr val="617995"/>
                </a:solidFill>
                <a:ea typeface="Pretendard SemiBold"/>
              </a:rPr>
              <a:t>위한</a:t>
            </a:r>
            <a:r>
              <a:rPr lang="en-US" sz="5400" b="false" i="false" u="none" strike="noStrike" spc="-400">
                <a:solidFill>
                  <a:srgbClr val="617995"/>
                </a:solidFill>
                <a:latin typeface="Pretendard SemiBold"/>
              </a:rPr>
              <a:t> </a:t>
            </a:r>
          </a:p>
          <a:p>
            <a:pPr algn="ctr" lvl="0">
              <a:lnSpc>
                <a:spcPct val="87149"/>
              </a:lnSpc>
            </a:pPr>
            <a:r>
              <a:rPr lang="ko-KR" sz="5400" b="false" i="false" u="none" strike="noStrike" spc="-400">
                <a:solidFill>
                  <a:srgbClr val="617995"/>
                </a:solidFill>
                <a:ea typeface="Pretendard SemiBold"/>
              </a:rPr>
              <a:t>커뮤니티</a:t>
            </a:r>
            <a:r>
              <a:rPr lang="en-US" sz="5400" b="false" i="false" u="none" strike="noStrike" spc="-4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5400" b="false" i="false" u="none" strike="noStrike" spc="-400">
                <a:solidFill>
                  <a:srgbClr val="617995"/>
                </a:solidFill>
                <a:ea typeface="Pretendard SemiBold"/>
              </a:rPr>
              <a:t>확대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84900" y="7391400"/>
            <a:ext cx="12128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심리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상담을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위한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소통창구만으로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커뮤니티를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활용하는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것이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아닌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청소년들이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본인의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고민을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또래들과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쉽게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공유할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수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있는</a:t>
            </a:r>
            <a:r>
              <a:rPr lang="en-US" sz="2800" b="false" i="false" u="none" strike="noStrike" spc="-100">
                <a:solidFill>
                  <a:srgbClr val="FA3200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FA3200">
                    <a:alpha val="67059"/>
                  </a:srgbClr>
                </a:solidFill>
                <a:ea typeface="Pretendard Medium"/>
              </a:rPr>
              <a:t>커뮤니티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로</a:t>
            </a:r>
            <a:r>
              <a:rPr lang="en-US" sz="28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8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확대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73800" y="2438400"/>
            <a:ext cx="5753100" cy="360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20300" b="false" i="false" u="none" strike="noStrike" spc="-800">
                <a:solidFill>
                  <a:srgbClr val="000000"/>
                </a:solidFill>
                <a:latin typeface="Pretendard Bold"/>
              </a:rPr>
              <a:t>Q&amp;A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12100" y="7226300"/>
            <a:ext cx="24638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009"/>
              </a:lnSpc>
            </a:pPr>
            <a:r>
              <a:rPr lang="en-US" sz="3000" b="false" i="false" u="none" strike="noStrike" spc="-200">
                <a:solidFill>
                  <a:srgbClr val="545454">
                    <a:alpha val="54118"/>
                  </a:srgbClr>
                </a:solidFill>
                <a:latin typeface="Pretendard SemiBold"/>
              </a:rPr>
              <a:t>E108 </a:t>
            </a:r>
            <a:r>
              <a:rPr lang="ko-KR" sz="3000" b="false" i="false" u="none" strike="noStrike" spc="-200">
                <a:solidFill>
                  <a:srgbClr val="545454">
                    <a:alpha val="54118"/>
                  </a:srgbClr>
                </a:solidFill>
                <a:ea typeface="Pretendard SemiBold"/>
              </a:rPr>
              <a:t>테토남</a:t>
            </a:r>
          </a:p>
          <a:p>
            <a:pPr algn="ctr" lvl="0">
              <a:lnSpc>
                <a:spcPct val="122009"/>
              </a:lnSpc>
            </a:pPr>
            <a:r>
              <a:rPr lang="ko-KR" sz="3000" b="false" i="false" u="none" strike="noStrike" spc="-200">
                <a:solidFill>
                  <a:srgbClr val="617995">
                    <a:alpha val="54118"/>
                  </a:srgbClr>
                </a:solidFill>
                <a:ea typeface="Pretendard SemiBold"/>
              </a:rPr>
              <a:t>마음</a:t>
            </a:r>
            <a:r>
              <a:rPr lang="en-US" sz="3000" b="false" i="false" u="none" strike="noStrike" spc="-200">
                <a:solidFill>
                  <a:srgbClr val="617995">
                    <a:alpha val="54118"/>
                  </a:srgbClr>
                </a:solidFill>
                <a:latin typeface="Pretendard SemiBold"/>
              </a:rPr>
              <a:t> </a:t>
            </a:r>
            <a:r>
              <a:rPr lang="ko-KR" sz="3000" b="false" i="false" u="none" strike="noStrike" spc="-200">
                <a:solidFill>
                  <a:srgbClr val="617995">
                    <a:alpha val="54118"/>
                  </a:srgbClr>
                </a:solidFill>
                <a:ea typeface="Pretendard SemiBold"/>
              </a:rPr>
              <a:t>캔버스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572500" y="6134100"/>
            <a:ext cx="11176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1892300"/>
            <a:ext cx="12801600" cy="7429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841500" y="8128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문제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파악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60100" y="4800600"/>
            <a:ext cx="67437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700" b="false" i="false" u="none" strike="noStrike" spc="-200">
                <a:solidFill>
                  <a:srgbClr val="545454">
                    <a:alpha val="67059"/>
                  </a:srgbClr>
                </a:solidFill>
                <a:ea typeface="Pretendard Medium"/>
              </a:rPr>
              <a:t>보건</a:t>
            </a:r>
            <a:r>
              <a:rPr lang="en-US" sz="2700" b="false" i="false" u="none" strike="noStrike" spc="-2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545454">
                    <a:alpha val="67059"/>
                  </a:srgbClr>
                </a:solidFill>
                <a:ea typeface="Pretendard Medium"/>
              </a:rPr>
              <a:t>복지부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60100" y="3810000"/>
            <a:ext cx="73533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31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우리나라</a:t>
            </a:r>
            <a:r>
              <a:rPr lang="en-US" sz="31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1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소아</a:t>
            </a:r>
            <a:r>
              <a:rPr lang="en-US" sz="31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·</a:t>
            </a:r>
            <a:r>
              <a:rPr lang="ko-KR" sz="31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청소년의</a:t>
            </a:r>
            <a:r>
              <a:rPr lang="en-US" sz="31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1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정신장애</a:t>
            </a:r>
            <a:r>
              <a:rPr lang="en-US" sz="31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1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평생</a:t>
            </a:r>
            <a:r>
              <a:rPr lang="en-US" sz="31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1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유병률은</a:t>
            </a:r>
            <a:r>
              <a:rPr lang="en-US" sz="31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16.1%(</a:t>
            </a:r>
            <a:r>
              <a:rPr lang="ko-KR" sz="31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소아</a:t>
            </a:r>
            <a:r>
              <a:rPr lang="en-US" sz="31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14.3%, </a:t>
            </a:r>
            <a:r>
              <a:rPr lang="ko-KR" sz="31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청소년</a:t>
            </a:r>
            <a:r>
              <a:rPr lang="en-US" sz="31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18.0%)</a:t>
            </a:r>
            <a:r>
              <a:rPr lang="ko-KR" sz="31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로</a:t>
            </a:r>
            <a:r>
              <a:rPr lang="en-US" sz="31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1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조사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19300" y="4800600"/>
            <a:ext cx="313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400" b="false" i="false" u="none" strike="noStrike" spc="-200">
                <a:solidFill>
                  <a:srgbClr val="617995"/>
                </a:solidFill>
                <a:latin typeface="Pretendard Medium"/>
              </a:rPr>
              <a:t>2022, </a:t>
            </a:r>
            <a:r>
              <a:rPr lang="ko-KR" sz="2400" b="false" i="false" u="none" strike="noStrike" spc="-200">
                <a:solidFill>
                  <a:srgbClr val="617995"/>
                </a:solidFill>
                <a:ea typeface="Pretendard Medium"/>
              </a:rPr>
              <a:t>정신</a:t>
            </a:r>
            <a:r>
              <a:rPr lang="en-US" sz="2400" b="false" i="false" u="none" strike="noStrike" spc="-200">
                <a:solidFill>
                  <a:srgbClr val="617995"/>
                </a:solidFill>
                <a:latin typeface="Pretendard Medium"/>
              </a:rPr>
              <a:t> </a:t>
            </a:r>
            <a:r>
              <a:rPr lang="ko-KR" sz="2400" b="false" i="false" u="none" strike="noStrike" spc="-200">
                <a:solidFill>
                  <a:srgbClr val="617995"/>
                </a:solidFill>
                <a:ea typeface="Pretendard Medium"/>
              </a:rPr>
              <a:t>건강</a:t>
            </a:r>
            <a:r>
              <a:rPr lang="en-US" sz="2400" b="false" i="false" u="none" strike="noStrike" spc="-200">
                <a:solidFill>
                  <a:srgbClr val="617995"/>
                </a:solidFill>
                <a:latin typeface="Pretendard Medium"/>
              </a:rPr>
              <a:t> </a:t>
            </a:r>
            <a:r>
              <a:rPr lang="ko-KR" sz="2400" b="false" i="false" u="none" strike="noStrike" spc="-200">
                <a:solidFill>
                  <a:srgbClr val="617995"/>
                </a:solidFill>
                <a:ea typeface="Pretendard Medium"/>
              </a:rPr>
              <a:t>실태</a:t>
            </a:r>
            <a:r>
              <a:rPr lang="en-US" sz="2400" b="false" i="false" u="none" strike="noStrike" spc="-200">
                <a:solidFill>
                  <a:srgbClr val="617995"/>
                </a:solidFill>
                <a:latin typeface="Pretendard Medium"/>
              </a:rPr>
              <a:t> </a:t>
            </a:r>
            <a:r>
              <a:rPr lang="ko-KR" sz="2400" b="false" i="false" u="none" strike="noStrike" spc="-200">
                <a:solidFill>
                  <a:srgbClr val="617995"/>
                </a:solidFill>
                <a:ea typeface="Pretendard Medium"/>
              </a:rPr>
              <a:t>조사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10900" y="6705600"/>
            <a:ext cx="73533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31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하지만</a:t>
            </a:r>
            <a:r>
              <a:rPr lang="en-US" sz="31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1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다양한</a:t>
            </a:r>
            <a:r>
              <a:rPr lang="en-US" sz="31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1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방해</a:t>
            </a:r>
            <a:r>
              <a:rPr lang="en-US" sz="31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1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요인으로</a:t>
            </a:r>
            <a:r>
              <a:rPr lang="en-US" sz="31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1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정신</a:t>
            </a:r>
            <a:r>
              <a:rPr lang="en-US" sz="31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1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건강</a:t>
            </a:r>
            <a:r>
              <a:rPr lang="en-US" sz="31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1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서비스</a:t>
            </a:r>
            <a:r>
              <a:rPr lang="en-US" sz="31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 </a:t>
            </a:r>
          </a:p>
          <a:p>
            <a:pPr algn="l" lvl="0">
              <a:lnSpc>
                <a:spcPct val="97940"/>
              </a:lnSpc>
            </a:pPr>
            <a:r>
              <a:rPr lang="ko-KR" sz="31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이용</a:t>
            </a:r>
            <a:r>
              <a:rPr lang="en-US" sz="31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85500" y="7696200"/>
            <a:ext cx="67437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700" b="false" i="false" u="none" strike="noStrike" spc="-200">
                <a:solidFill>
                  <a:srgbClr val="545454">
                    <a:alpha val="67059"/>
                  </a:srgbClr>
                </a:solidFill>
                <a:ea typeface="Pretendard Medium"/>
              </a:rPr>
              <a:t>보건</a:t>
            </a:r>
            <a:r>
              <a:rPr lang="en-US" sz="2700" b="false" i="false" u="none" strike="noStrike" spc="-2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700" b="false" i="false" u="none" strike="noStrike" spc="-200">
                <a:solidFill>
                  <a:srgbClr val="545454">
                    <a:alpha val="67059"/>
                  </a:srgbClr>
                </a:solidFill>
                <a:ea typeface="Pretendard Medium"/>
              </a:rPr>
              <a:t>복지부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05000" y="7658100"/>
            <a:ext cx="313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400" b="false" i="false" u="none" strike="noStrike" spc="-100">
                <a:solidFill>
                  <a:srgbClr val="617995"/>
                </a:solidFill>
                <a:ea typeface="Pretendard Medium"/>
              </a:rPr>
              <a:t>정신</a:t>
            </a:r>
            <a:r>
              <a:rPr lang="en-US" sz="2400" b="false" i="false" u="none" strike="noStrike" spc="-100">
                <a:solidFill>
                  <a:srgbClr val="617995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617995"/>
                </a:solidFill>
                <a:ea typeface="Pretendard Medium"/>
              </a:rPr>
              <a:t>건강</a:t>
            </a:r>
            <a:r>
              <a:rPr lang="en-US" sz="2400" b="false" i="false" u="none" strike="noStrike" spc="-100">
                <a:solidFill>
                  <a:srgbClr val="617995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617995"/>
                </a:solidFill>
                <a:ea typeface="Pretendard Medium"/>
              </a:rPr>
              <a:t>서비스</a:t>
            </a:r>
            <a:r>
              <a:rPr lang="en-US" sz="2400" b="false" i="false" u="none" strike="noStrike" spc="-100">
                <a:solidFill>
                  <a:srgbClr val="617995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617995"/>
                </a:solidFill>
                <a:ea typeface="Pretendard Medium"/>
              </a:rPr>
              <a:t>이용</a:t>
            </a:r>
            <a:r>
              <a:rPr lang="en-US" sz="2400" b="false" i="false" u="none" strike="noStrike" spc="-100">
                <a:solidFill>
                  <a:srgbClr val="617995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617995"/>
                </a:solidFill>
                <a:ea typeface="Pretendard Medium"/>
              </a:rPr>
              <a:t>실태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01800" y="1485900"/>
            <a:ext cx="15519400" cy="899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63900" y="2870200"/>
            <a:ext cx="5422900" cy="1346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197600" y="4635500"/>
            <a:ext cx="2501900" cy="67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62400" y="5753100"/>
            <a:ext cx="4724400" cy="673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33800" y="8686800"/>
            <a:ext cx="4953000" cy="128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841500" y="8128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문제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파악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9300" y="3073400"/>
            <a:ext cx="7213600" cy="6159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841500" y="19812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페르소나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20200" y="3124200"/>
            <a:ext cx="7874000" cy="601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이름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: 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김싸피</a:t>
            </a:r>
          </a:p>
          <a:p>
            <a:pPr algn="l" lvl="0">
              <a:lnSpc>
                <a:spcPct val="166000"/>
              </a:lnSpc>
            </a:pP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나이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: 17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세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(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고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1)</a:t>
            </a:r>
          </a:p>
          <a:p>
            <a:pPr algn="l" lvl="0">
              <a:lnSpc>
                <a:spcPct val="166000"/>
              </a:lnSpc>
            </a:pP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특이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사항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내성적인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성격으로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최근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부쩍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말수가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줄음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성적과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진로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,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친구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관계에서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불안감과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스트레스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학교에서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태블릿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PC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제공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학원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일정으로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상담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센터에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가기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부담스러움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학교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상담실은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주변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친구들의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시선이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걱정됨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43000"/>
          </a:blip>
          <a:stretch>
            <a:fillRect/>
          </a:stretch>
        </p:blipFill>
        <p:spPr>
          <a:xfrm rot="0">
            <a:off x="1612900" y="3340100"/>
            <a:ext cx="15049500" cy="168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64000"/>
          </a:blip>
          <a:stretch>
            <a:fillRect/>
          </a:stretch>
        </p:blipFill>
        <p:spPr>
          <a:xfrm rot="0">
            <a:off x="1612900" y="5194300"/>
            <a:ext cx="15049500" cy="1689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43000"/>
          </a:blip>
          <a:stretch>
            <a:fillRect/>
          </a:stretch>
        </p:blipFill>
        <p:spPr>
          <a:xfrm rot="0">
            <a:off x="1625600" y="7073900"/>
            <a:ext cx="15049500" cy="1689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74800" y="7632700"/>
            <a:ext cx="151511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지속적인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상담으로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장기적으로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불안감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및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 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스트레스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관리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도움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54600" y="1473200"/>
            <a:ext cx="819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해결</a:t>
            </a:r>
            <a:r>
              <a:rPr lang="en-US" sz="69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방안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4800" y="3873500"/>
            <a:ext cx="151511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태블릿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PC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를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통한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온라인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심리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상담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제공으로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  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접근성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향상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4800" y="5715000"/>
            <a:ext cx="151511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다양한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종류의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심리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문진과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그림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진단을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통한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높은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신뢰도의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사전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진단으로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상담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시간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절약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0">
            <a:off x="1625600" y="3340100"/>
            <a:ext cx="5511800" cy="1587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0">
            <a:off x="1625600" y="5257800"/>
            <a:ext cx="5511800" cy="158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0">
            <a:off x="1625600" y="7175500"/>
            <a:ext cx="5511800" cy="1587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43000"/>
          </a:blip>
          <a:stretch>
            <a:fillRect/>
          </a:stretch>
        </p:blipFill>
        <p:spPr>
          <a:xfrm rot="0">
            <a:off x="11150600" y="3340100"/>
            <a:ext cx="5511800" cy="158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43000"/>
          </a:blip>
          <a:stretch>
            <a:fillRect/>
          </a:stretch>
        </p:blipFill>
        <p:spPr>
          <a:xfrm rot="0">
            <a:off x="11150600" y="5257800"/>
            <a:ext cx="5511800" cy="1587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43000"/>
          </a:blip>
          <a:stretch>
            <a:fillRect/>
          </a:stretch>
        </p:blipFill>
        <p:spPr>
          <a:xfrm rot="0">
            <a:off x="11150600" y="7175500"/>
            <a:ext cx="5511800" cy="1587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051800" y="5029200"/>
            <a:ext cx="20828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51800" y="7023100"/>
            <a:ext cx="20828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3120000">
            <a:off x="7124700" y="4584700"/>
            <a:ext cx="12319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78700" y="6045200"/>
            <a:ext cx="6604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3120000">
            <a:off x="7124700" y="7493000"/>
            <a:ext cx="12319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3120000">
            <a:off x="9893300" y="4584700"/>
            <a:ext cx="12319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198100" y="6045200"/>
            <a:ext cx="6604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3120000">
            <a:off x="9893300" y="7493000"/>
            <a:ext cx="1231900" cy="12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562100" y="5626100"/>
            <a:ext cx="5626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사용자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맞춤형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커뮤니티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45400" y="5257800"/>
            <a:ext cx="289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6360"/>
              </a:lnSpc>
            </a:pPr>
            <a:r>
              <a:rPr lang="ko-KR" sz="7200" b="false" i="false" u="none" strike="noStrike" spc="-200">
                <a:solidFill>
                  <a:srgbClr val="617995"/>
                </a:solidFill>
                <a:ea typeface="Gmarket Sans Bold"/>
              </a:rPr>
              <a:t>마음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45400" y="6108700"/>
            <a:ext cx="2997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6360"/>
              </a:lnSpc>
            </a:pPr>
            <a:r>
              <a:rPr lang="ko-KR" sz="7200" b="false" i="false" u="none" strike="noStrike" spc="300">
                <a:solidFill>
                  <a:srgbClr val="C5C0BC"/>
                </a:solidFill>
                <a:ea typeface="Gmarket Sans Bold"/>
              </a:rPr>
              <a:t>캔버스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54600" y="1473200"/>
            <a:ext cx="819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69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62100" y="3733800"/>
            <a:ext cx="5626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마이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페이지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기록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관리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87500" y="7543800"/>
            <a:ext cx="5600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편리한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UI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87100" y="3708400"/>
            <a:ext cx="55753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AI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활용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심리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분석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87100" y="5626100"/>
            <a:ext cx="55753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고도화된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심리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상담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87100" y="7543800"/>
            <a:ext cx="55753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심리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상담의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접근성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향상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-711200" y="6337300"/>
            <a:ext cx="180467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17800" y="3403600"/>
            <a:ext cx="2286000" cy="228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72400" y="3403600"/>
            <a:ext cx="2286000" cy="228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839700" y="3403600"/>
            <a:ext cx="2286000" cy="228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17800" y="7023100"/>
            <a:ext cx="2286000" cy="2286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772400" y="7023100"/>
            <a:ext cx="2286000" cy="2286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054600" y="1473200"/>
            <a:ext cx="819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팀원</a:t>
            </a:r>
            <a:r>
              <a:rPr lang="en-US" sz="69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21300" y="4330700"/>
            <a:ext cx="2349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3000" b="false" i="false" u="none" strike="noStrike" spc="-200">
                <a:solidFill>
                  <a:srgbClr val="545454"/>
                </a:solidFill>
                <a:latin typeface="Pretendard Medium"/>
              </a:rPr>
              <a:t>AI ·Backend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21300" y="3797300"/>
            <a:ext cx="2044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4000" b="false" i="false" u="none" strike="noStrike" spc="-300">
                <a:solidFill>
                  <a:srgbClr val="000000"/>
                </a:solidFill>
                <a:ea typeface="Pretendard Bold"/>
              </a:rPr>
              <a:t>김현서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88600" y="4343400"/>
            <a:ext cx="2133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3000" b="false" i="false" u="none" strike="noStrike" spc="-200">
                <a:solidFill>
                  <a:srgbClr val="545454"/>
                </a:solidFill>
                <a:latin typeface="Pretendard Medium"/>
              </a:rPr>
              <a:t>AI·Frontend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88600" y="3797300"/>
            <a:ext cx="2044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4000" b="false" i="false" u="none" strike="noStrike" spc="-300">
                <a:solidFill>
                  <a:srgbClr val="000000"/>
                </a:solidFill>
                <a:ea typeface="Pretendard Bold"/>
              </a:rPr>
              <a:t>박진호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443200" y="4343400"/>
            <a:ext cx="2349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3000" b="false" i="false" u="none" strike="noStrike" spc="-200">
                <a:solidFill>
                  <a:srgbClr val="545454"/>
                </a:solidFill>
                <a:latin typeface="Pretendard Medium"/>
              </a:rPr>
              <a:t>Frontend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443200" y="3797300"/>
            <a:ext cx="2044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4000" b="false" i="false" u="none" strike="noStrike" spc="-300">
                <a:solidFill>
                  <a:srgbClr val="000000"/>
                </a:solidFill>
                <a:ea typeface="Pretendard Bold"/>
              </a:rPr>
              <a:t>노혜성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21300" y="7962900"/>
            <a:ext cx="2349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3000" b="false" i="false" u="none" strike="noStrike" spc="-200">
                <a:solidFill>
                  <a:srgbClr val="545454"/>
                </a:solidFill>
                <a:latin typeface="Pretendard Medium"/>
              </a:rPr>
              <a:t>Infra·Backend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21300" y="7416800"/>
            <a:ext cx="2044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4000" b="false" i="false" u="none" strike="noStrike" spc="-300">
                <a:solidFill>
                  <a:srgbClr val="000000"/>
                </a:solidFill>
                <a:ea typeface="Pretendard Bold"/>
              </a:rPr>
              <a:t>전재욱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88600" y="7962900"/>
            <a:ext cx="2349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3000" b="false" i="false" u="none" strike="noStrike" spc="-200">
                <a:solidFill>
                  <a:srgbClr val="545454"/>
                </a:solidFill>
                <a:latin typeface="Pretendard Medium"/>
              </a:rPr>
              <a:t>Infra·Backend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88600" y="7416800"/>
            <a:ext cx="2044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4000" b="false" i="false" u="none" strike="noStrike" spc="-300">
                <a:solidFill>
                  <a:srgbClr val="000000"/>
                </a:solidFill>
                <a:ea typeface="Pretendard Bold"/>
              </a:rPr>
              <a:t>유정석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63700" y="1841500"/>
            <a:ext cx="14960600" cy="8318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054600" y="736600"/>
            <a:ext cx="819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아키텍처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